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4" r:id="rId5"/>
    <p:sldId id="270" r:id="rId6"/>
    <p:sldId id="290" r:id="rId7"/>
    <p:sldId id="260" r:id="rId8"/>
    <p:sldId id="291" r:id="rId9"/>
    <p:sldId id="295" r:id="rId10"/>
    <p:sldId id="263" r:id="rId11"/>
    <p:sldId id="294" r:id="rId12"/>
    <p:sldId id="265" r:id="rId13"/>
    <p:sldId id="261" r:id="rId14"/>
    <p:sldId id="266" r:id="rId15"/>
    <p:sldId id="267" r:id="rId16"/>
    <p:sldId id="268" r:id="rId17"/>
    <p:sldId id="269" r:id="rId18"/>
    <p:sldId id="296" r:id="rId19"/>
    <p:sldId id="297" r:id="rId20"/>
    <p:sldId id="299" r:id="rId21"/>
    <p:sldId id="298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797168fb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" y="-42099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12160" y="5517232"/>
            <a:ext cx="2160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dirty="0" smtClean="0"/>
              <a:t>Автор презентации: Василенко Л.Г.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Полихудожественный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подход к воспитанию дошкольников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К. А.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Самолдина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Маркова.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НИПКиПРО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2010г.</a:t>
            </a:r>
            <a:endParaRPr 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26"/>
            <a:ext cx="91440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0648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Тематические блоки программы: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/>
              <a:t>Портрет в искусстве.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Образы детей в искусстве.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Портреты взрослых людей.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Сказка в искусстве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*Кумулятивные сказки для самых маленьких.</a:t>
            </a:r>
          </a:p>
          <a:p>
            <a:r>
              <a:rPr lang="ru-RU" sz="2800" dirty="0" smtClean="0"/>
              <a:t>*Волшебные сказки.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0" y="-56306"/>
            <a:ext cx="91440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54868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Природа в искусстве.</a:t>
            </a:r>
          </a:p>
          <a:p>
            <a:r>
              <a:rPr lang="ru-RU" sz="2800" dirty="0"/>
              <a:t>*Времена года. *Время суток.</a:t>
            </a:r>
          </a:p>
          <a:p>
            <a:r>
              <a:rPr lang="ru-RU" sz="2800" dirty="0"/>
              <a:t>*Состояние природы. *Разные виды пейзажа.</a:t>
            </a:r>
          </a:p>
          <a:p>
            <a:r>
              <a:rPr lang="ru-RU" sz="2800" dirty="0"/>
              <a:t>*Цветы. *Животный мир</a:t>
            </a:r>
            <a:r>
              <a:rPr lang="ru-RU" sz="2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75265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Образ Родины в искусстве.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4792503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*Образ матери. *Родная русская природа.</a:t>
            </a:r>
          </a:p>
          <a:p>
            <a:r>
              <a:rPr lang="ru-RU" sz="2800" dirty="0" smtClean="0"/>
              <a:t>*Россия в образах русских людей. *История России.</a:t>
            </a:r>
            <a:endParaRPr lang="ru-RU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626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729286" y="790992"/>
            <a:ext cx="8019177" cy="52629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 проводится 1раз в неделю, продолжительность зависит от возраста. Для младшего дошкольного возраста в начале освоения программы предлагается соединение 2-х видов искусств: музыки и живописи или музыки и поэзии. Постепенно включается третий вид искусства. Материал представлен в тематической таблице, где указаны авторы, названия произведений, основные задачи. Проект  </a:t>
            </a:r>
            <a:r>
              <a:rPr lang="ru-RU" sz="2800" dirty="0"/>
              <a:t>м</a:t>
            </a:r>
            <a:r>
              <a:rPr lang="ru-RU" sz="2800" dirty="0" smtClean="0"/>
              <a:t>ожно планировать в первой и во второй половинах дня. Форма проведения: НОД, тематические беседы, экскурсии в музей, мастерские и т.д. </a:t>
            </a:r>
            <a:endParaRPr lang="ru-RU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" y="0"/>
            <a:ext cx="925836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97253"/>
              </p:ext>
            </p:extLst>
          </p:nvPr>
        </p:nvGraphicFramePr>
        <p:xfrm>
          <a:off x="251520" y="476673"/>
          <a:ext cx="8712967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1452161"/>
                <a:gridCol w="1452161"/>
                <a:gridCol w="1016514"/>
                <a:gridCol w="1887809"/>
                <a:gridCol w="1452161"/>
              </a:tblGrid>
              <a:tr h="134344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Изобразительное искусство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 в активную деятельность</a:t>
                      </a:r>
                      <a:endParaRPr lang="ru-RU" dirty="0"/>
                    </a:p>
                  </a:txBody>
                  <a:tcPr/>
                </a:tc>
              </a:tr>
              <a:tr h="4286118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Радостный ребёнок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Д.Кабалевский</a:t>
                      </a:r>
                      <a:r>
                        <a:rPr lang="ru-RU" dirty="0" smtClean="0"/>
                        <a:t> «Резвушка»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Б.Кустодиев</a:t>
                      </a:r>
                      <a:r>
                        <a:rPr lang="ru-RU" dirty="0" smtClean="0"/>
                        <a:t> «Портрет дочери Ирины с собакой </a:t>
                      </a:r>
                      <a:r>
                        <a:rPr lang="ru-RU" dirty="0" err="1" smtClean="0"/>
                        <a:t>Шумкой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принципа «познай себя через другого». Развитие внимания и любопытства</a:t>
                      </a:r>
                      <a:r>
                        <a:rPr lang="ru-RU" baseline="0" dirty="0" smtClean="0"/>
                        <a:t> к другому ребёнку, его интересам и привязанностям. Сравнение себя с другими. Воспитание аккуратности.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33234"/>
              </p:ext>
            </p:extLst>
          </p:nvPr>
        </p:nvGraphicFramePr>
        <p:xfrm>
          <a:off x="467546" y="476672"/>
          <a:ext cx="8352926" cy="612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245610"/>
                <a:gridCol w="1538699"/>
                <a:gridCol w="1392154"/>
                <a:gridCol w="1128125"/>
                <a:gridCol w="1656184"/>
              </a:tblGrid>
              <a:tr h="1922615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Изобразительное искусство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 в активную деятельность</a:t>
                      </a:r>
                      <a:endParaRPr lang="ru-RU" dirty="0"/>
                    </a:p>
                  </a:txBody>
                  <a:tcPr/>
                </a:tc>
              </a:tr>
              <a:tr h="487329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Радостный ребёнок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В.Н. </a:t>
                      </a:r>
                      <a:r>
                        <a:rPr lang="ru-RU" dirty="0" err="1" smtClean="0"/>
                        <a:t>Денбский</a:t>
                      </a:r>
                      <a:r>
                        <a:rPr lang="ru-RU" baseline="0" dirty="0" smtClean="0"/>
                        <a:t> «Полька-игрушка»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И.Е.Репин</a:t>
                      </a:r>
                      <a:r>
                        <a:rPr lang="ru-RU" baseline="0" dirty="0" smtClean="0"/>
                        <a:t> «Стрекоза»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М.Ю.Лермонтов</a:t>
                      </a:r>
                      <a:r>
                        <a:rPr lang="ru-RU" dirty="0" smtClean="0"/>
                        <a:t> «К портрету»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«Познай себя через другого»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 «Когда у меня хорошее настроение»;</a:t>
                      </a:r>
                    </a:p>
                    <a:p>
                      <a:r>
                        <a:rPr lang="ru-RU" dirty="0" smtClean="0"/>
                        <a:t>Рассматривание пиктограмм;</a:t>
                      </a:r>
                      <a:r>
                        <a:rPr lang="ru-RU" baseline="0" dirty="0" smtClean="0"/>
                        <a:t> заучивание стихов; рисование, аппликация портрета, музыкальные импровизации.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9" y="0"/>
            <a:ext cx="91440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Портрет в искусстве. </a:t>
            </a:r>
          </a:p>
          <a:p>
            <a:r>
              <a:rPr lang="ru-RU" sz="2800" dirty="0" smtClean="0"/>
              <a:t>Темы: Радостный ребёнок. Грустный ребёнок. Злой ребёнок. Упрямый ребёнок. Больной ребёнок. Детские игры и забавы. Женский портрет. Старость.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3200" b="1" dirty="0" smtClean="0"/>
              <a:t>Сказка в искусстве.</a:t>
            </a:r>
          </a:p>
          <a:p>
            <a:r>
              <a:rPr lang="ru-RU" sz="2800" dirty="0" smtClean="0"/>
              <a:t>Темы: «Репка». «Муха-Цокотуха». «</a:t>
            </a:r>
            <a:r>
              <a:rPr lang="ru-RU" sz="2800" dirty="0" err="1" smtClean="0"/>
              <a:t>Мойдодыр</a:t>
            </a:r>
            <a:r>
              <a:rPr lang="ru-RU" sz="2800" dirty="0" smtClean="0"/>
              <a:t>». «Красная шапочка». «Золушка». «Царевна Лебедь». «Баба Яга». «Снегурочка». «Леший». «Гномы». «Карлик Черномор». «Небылицы».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965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Природа в искусстве. </a:t>
            </a:r>
          </a:p>
          <a:p>
            <a:endParaRPr lang="ru-RU" sz="3200" dirty="0" smtClean="0"/>
          </a:p>
          <a:p>
            <a:r>
              <a:rPr lang="ru-RU" sz="2800" dirty="0" smtClean="0"/>
              <a:t>Темы: </a:t>
            </a:r>
            <a:r>
              <a:rPr lang="ru-RU" sz="2800" dirty="0"/>
              <a:t>В</a:t>
            </a:r>
            <a:r>
              <a:rPr lang="ru-RU" sz="2800" dirty="0" smtClean="0"/>
              <a:t>ремена года (осень, зима, весна, лето). Время суток (утро, рассвет, вечер, ночь). Состояние природы (дождь, ветер, радуга). Разные виды пейзажа (морской, лесной). Цветы (подснежники, сирень, одуванчики). Животный мир (насекомые: шмель, бабочки; птицы: жаворонок, снегири, воробьи; животные: котёнок, кот, медвежонок, зайчата, лисёнок, волчонок, оленёнок).</a:t>
            </a:r>
            <a:endParaRPr lang="ru-RU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Образ Родины в искусстве. </a:t>
            </a:r>
          </a:p>
          <a:p>
            <a:pPr algn="ctr"/>
            <a:endParaRPr lang="ru-RU" sz="2800" b="1" dirty="0" smtClean="0"/>
          </a:p>
          <a:p>
            <a:r>
              <a:rPr lang="ru-RU" sz="2800" dirty="0" smtClean="0"/>
              <a:t>Темы: Образ матери. Мать и дитя.</a:t>
            </a:r>
          </a:p>
          <a:p>
            <a:r>
              <a:rPr lang="ru-RU" sz="2800" dirty="0" smtClean="0"/>
              <a:t>Родная русская природа (русское поле, русская берёзка).</a:t>
            </a:r>
          </a:p>
          <a:p>
            <a:r>
              <a:rPr lang="ru-RU" sz="2800" dirty="0" smtClean="0"/>
              <a:t>Россия в образах русских людей: богатыри, русские князья, женщины Руси, учёные России.</a:t>
            </a:r>
          </a:p>
          <a:p>
            <a:r>
              <a:rPr lang="ru-RU" sz="2800" dirty="0" smtClean="0"/>
              <a:t>История России: времена далёких славян, Куликовская битва. </a:t>
            </a:r>
          </a:p>
          <a:p>
            <a:r>
              <a:rPr lang="ru-RU" sz="2800" dirty="0" smtClean="0"/>
              <a:t>Русская архитектура: древнерусский град, храм Покрова на Нерли.</a:t>
            </a:r>
            <a:endParaRPr lang="ru-RU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778098"/>
          </a:xfrm>
        </p:spPr>
        <p:txBody>
          <a:bodyPr/>
          <a:lstStyle/>
          <a:p>
            <a:r>
              <a:rPr lang="ru-RU" dirty="0" smtClean="0"/>
              <a:t>Практическая часть.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" y="908720"/>
            <a:ext cx="8964488" cy="5840204"/>
          </a:xfrm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Образ Родины в искусстве. </a:t>
            </a:r>
          </a:p>
          <a:p>
            <a:r>
              <a:rPr lang="ru-RU" sz="2800" dirty="0" smtClean="0"/>
              <a:t>«С чего начинается патриотическое воспитание? С любви к матери, к дому, к родным и близким, с гордости за свою малую Родину, за место, в котором живёшь, за страну, гражданином которой являешься, за людей, деяния которых прославляют наше Отечество.» Основа патриотического воспитания - это формирование положительных чувств малыша к окружающему миру. В программе «</a:t>
            </a:r>
            <a:r>
              <a:rPr lang="ru-RU" sz="2800" dirty="0" err="1" smtClean="0"/>
              <a:t>Полихудожественный</a:t>
            </a:r>
            <a:r>
              <a:rPr lang="ru-RU" sz="2800" dirty="0" smtClean="0"/>
              <a:t> подход к воспитанию дошкольников» логика рождения и развития этого чувства точно определена: от малого – к большому.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96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332656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«Сначала нужно помочь ребёнку ощутить </a:t>
            </a:r>
            <a:r>
              <a:rPr lang="ru-RU" sz="2400" dirty="0" err="1" smtClean="0"/>
              <a:t>соприЧАСТ</a:t>
            </a:r>
            <a:r>
              <a:rPr lang="ru-RU" sz="2400" dirty="0" smtClean="0"/>
              <a:t>(Ь)</a:t>
            </a:r>
            <a:r>
              <a:rPr lang="ru-RU" sz="2400" dirty="0" err="1" smtClean="0"/>
              <a:t>ность</a:t>
            </a:r>
            <a:r>
              <a:rPr lang="ru-RU" sz="2400" dirty="0" smtClean="0"/>
              <a:t> к другим людям, и от этого испытать </a:t>
            </a:r>
            <a:r>
              <a:rPr lang="ru-RU" sz="2400" dirty="0" err="1" smtClean="0"/>
              <a:t>сЧАСТЬе</a:t>
            </a:r>
            <a:r>
              <a:rPr lang="ru-RU" sz="2400" dirty="0" smtClean="0"/>
              <a:t>. Ребёнок сначала осознаёт свою сопричастность к семье, близким, друзьям, соседям. Он строит свой индивидуальный вариант отношения к…., к </a:t>
            </a:r>
            <a:r>
              <a:rPr lang="ru-RU" sz="2400" dirty="0"/>
              <a:t>т</a:t>
            </a:r>
            <a:r>
              <a:rPr lang="ru-RU" sz="2400" dirty="0" smtClean="0"/>
              <a:t>ому месту, которое называют малой родиной. Если не складывается этого чувства сопричастности к близким, ребёнок остаётся один и находится в пустоте душевных отношений. Он становится </a:t>
            </a:r>
            <a:r>
              <a:rPr lang="ru-RU" sz="2400" dirty="0" err="1" smtClean="0"/>
              <a:t>малоДУШным</a:t>
            </a:r>
            <a:r>
              <a:rPr lang="ru-RU" sz="2400" dirty="0" smtClean="0"/>
              <a:t>, равно-</a:t>
            </a:r>
            <a:r>
              <a:rPr lang="ru-RU" sz="2400" dirty="0" err="1" smtClean="0"/>
              <a:t>ДУШным</a:t>
            </a:r>
            <a:r>
              <a:rPr lang="ru-RU" sz="2400" dirty="0" smtClean="0"/>
              <a:t>. Есть перспектива стать </a:t>
            </a:r>
            <a:r>
              <a:rPr lang="ru-RU" sz="2400" dirty="0" err="1" smtClean="0"/>
              <a:t>безДУШным</a:t>
            </a:r>
            <a:r>
              <a:rPr lang="ru-RU" sz="2400" dirty="0" smtClean="0"/>
              <a:t>…. Именно для такого познания характерно, что любовь первична, а знания лишь вторичны. Воспитательная работа строится на создании таких педагогических условий, которые реально способствовали бы возбуждению у ребёнка внутренних противоречий: между тем, какой он есть и тем, каким ему надлежит быть, меду достигнутым и необходимым уровнем личностного развития.» (из программы)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280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67" y="0"/>
            <a:ext cx="924713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32656"/>
            <a:ext cx="8032406" cy="597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«ПОЛИ» - это много, «ХУДОЖЕСТВ» - искусств, т.е.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искусств.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построена на синтезе музыки, поэзии и живописи. Это творчество в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уках профессионала-педагога может стать средством формирования основ духовности, художественно-эстетической культуры ребёнка. Образовательный процесс становится художественно-культурной развивающей средой.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6" t="2088" r="1188" b="74940"/>
          <a:stretch/>
        </p:blipFill>
        <p:spPr>
          <a:xfrm>
            <a:off x="7668344" y="116632"/>
            <a:ext cx="1415696" cy="116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" y="35626"/>
            <a:ext cx="9137032" cy="6858000"/>
          </a:xfrm>
        </p:spPr>
      </p:pic>
      <p:pic>
        <p:nvPicPr>
          <p:cNvPr id="1028" name="Picture 4" descr="http://4.bp.blogspot.com/-JeMD-ZIq17Q/VHibB9WrH5I/AAAAAAAABQY/yi5Eui9LQ3M/s1600/%D0%9A%D0%A3%D0%B3%D0%B0%D1%87%2B%D0%AE%D1%80%D0%B8%D0%B9%2B%D0%9F%D0%B5%D1%82%D1%80%D0%BE%D0%B2%D0%B8%D1%87%2B%D0%A3%2B%D0%9A%D0%9E%D0%9B%D0%AB%D0%91%D0%95%D0%9B%D0%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9" y="3280622"/>
            <a:ext cx="4006920" cy="33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79" y="274638"/>
            <a:ext cx="3972661" cy="285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95" y="614433"/>
            <a:ext cx="4053182" cy="562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20072" y="3562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Образ матери.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07090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-12875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20748"/>
          <a:stretch/>
        </p:blipFill>
        <p:spPr>
          <a:xfrm>
            <a:off x="494330" y="544103"/>
            <a:ext cx="2232248" cy="260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7937" r="21246" b="6687"/>
          <a:stretch/>
        </p:blipFill>
        <p:spPr>
          <a:xfrm>
            <a:off x="3204809" y="765425"/>
            <a:ext cx="23762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31" y="765425"/>
            <a:ext cx="2841550" cy="421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6" y="3205344"/>
            <a:ext cx="4464053" cy="324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07704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и моя семья!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6058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797168fb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55721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мало увидеть,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нужно всмотреться,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ясной любовью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Наполнилось сердце.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мало услышать,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вслушаться нужно,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в душу созвучья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Нахлынули дружно.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Н.Рыленков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1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Н.А. Римский – Корсаков сказал: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«Живопись даёт образ и мысль и нужно создать в своём воображении настроение. Поэзия слова даёт мысль, и по ней нужно создать образ и настроение, а музыка даёт настроение, и по ней надобно воссоздать мысль и образ».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79237"/>
          <a:stretch/>
        </p:blipFill>
        <p:spPr>
          <a:xfrm>
            <a:off x="5076056" y="5517233"/>
            <a:ext cx="3600400" cy="108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0" y="0"/>
            <a:ext cx="9144063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48354"/>
            <a:ext cx="84604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Синтезирующим элементом могут стать наиболее общие для всех видов искусств художественные средства: композиция, ритм, темп, интонация, мелодия и т. д. Произведения искусства могут совпадать по темам, настроениям, жанрам.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56926" r="1927" b="1961"/>
          <a:stretch/>
        </p:blipFill>
        <p:spPr>
          <a:xfrm>
            <a:off x="107504" y="4365104"/>
            <a:ext cx="902061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797168fb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0" y="-910984"/>
            <a:ext cx="8676456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полихудожественного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спользуются сразу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нескольких видов искусств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одновременно и в комплексе.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Одновременное восприятие нескольких видов искусств, вызывает яркие чувства 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помогает возникновению целостного художественного образа.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3.Наряду с эмоционально-эстетическим и познавательным развитием ребёнка педагог должен стремиться воспитать способность к сочувствию, сопереживанию.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Восприятие произведений искусства должно сочетаться с собственной творческой деятельность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(создание образа разными художественными средствами)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Основой творческой деятельности является воображение и образное мышление.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Это должны быть моменты детской радости, моменты хороших переживаний, моменты чутких и интимных настроений и прекрасного общения детей со взрослым человеком»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В.Н.Шацкая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Связь искусства с жизнью.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Принцип «строгой соразмерности» и постепенности.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" y="-35626"/>
            <a:ext cx="91440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Учёт психического состояния и настроения детей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«Конкретное для конкретного».(учёт опыта, вкуса, мнения каждого ребёнка)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Принцип «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тематизма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«Познай себя через другого». (через образы искусств)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 от предварительной информации.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 художественного материала проводили по двум очень важным критериям: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Высокие художественные достоинства произведений.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детскому восприятию.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S073_35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63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032250" y="714375"/>
            <a:ext cx="5111750" cy="5853113"/>
          </a:xfrm>
        </p:spPr>
        <p:txBody>
          <a:bodyPr/>
          <a:lstStyle/>
          <a:p>
            <a:pPr marL="0" lv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2089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систематизирован по принципу «от простого к сложному». Содержание программы сформировано по тематическим блокам. Работу по программе педагог может начинать с детьми любого возраста. Например, если начинать тему «Дети в искусстве» с младшей группы, то к одному проекту следует возвращаться, постепенно погружаясь в настроение произведений. Если это старший дошкольный возраст, то на одном занятии можно дать сразу три контрастных проекта. «Проект» – план тематического занятия по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полихудожественному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воспитанию.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S073_3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26"/>
            <a:ext cx="9144063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915816" y="2276872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Тематические блоки программы: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403520"/>
            <a:ext cx="338437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Портрет в искусстве.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652120" y="403520"/>
            <a:ext cx="31683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Сказка в искусстве.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555776" y="2347736"/>
            <a:ext cx="576064" cy="46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061419" y="2347736"/>
            <a:ext cx="742829" cy="5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55576" y="4682151"/>
            <a:ext cx="345638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Природа в искусстве.</a:t>
            </a:r>
            <a:endParaRPr lang="ru-RU" sz="2800" dirty="0"/>
          </a:p>
        </p:txBody>
      </p:sp>
      <p:sp>
        <p:nvSpPr>
          <p:cNvPr id="23" name="Овал 22"/>
          <p:cNvSpPr/>
          <p:nvPr/>
        </p:nvSpPr>
        <p:spPr>
          <a:xfrm>
            <a:off x="5508104" y="4624608"/>
            <a:ext cx="316835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Образ Родины в искусстве.</a:t>
            </a:r>
            <a:endParaRPr lang="ru-RU" sz="2800" dirty="0"/>
          </a:p>
        </p:txBody>
      </p:sp>
      <p:cxnSp>
        <p:nvCxnSpPr>
          <p:cNvPr id="25" name="Прямая со стрелкой 24"/>
          <p:cNvCxnSpPr>
            <a:stCxn id="2" idx="3"/>
          </p:cNvCxnSpPr>
          <p:nvPr/>
        </p:nvCxnSpPr>
        <p:spPr>
          <a:xfrm flipH="1">
            <a:off x="2440428" y="4120752"/>
            <a:ext cx="971018" cy="50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851874" y="4120752"/>
            <a:ext cx="923706" cy="50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1248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Ass</cp:lastModifiedBy>
  <cp:revision>56</cp:revision>
  <dcterms:modified xsi:type="dcterms:W3CDTF">2017-12-03T06:26:34Z</dcterms:modified>
</cp:coreProperties>
</file>